
<file path=[Content_Types].xml><?xml version="1.0" encoding="utf-8"?>
<Types xmlns="http://schemas.openxmlformats.org/package/2006/content-types">
  <Default Extension="xml" ContentType="application/xml"/>
  <Default Extension="pdf" ContentType="application/pdf"/>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554" r:id="rId2"/>
    <p:sldId id="533" r:id="rId3"/>
    <p:sldId id="415" r:id="rId4"/>
    <p:sldId id="550" r:id="rId5"/>
    <p:sldId id="552" r:id="rId6"/>
    <p:sldId id="506" r:id="rId7"/>
    <p:sldId id="553" r:id="rId8"/>
  </p:sldIdLst>
  <p:sldSz cx="9144000" cy="5715000" type="screen16x10"/>
  <p:notesSz cx="9866313" cy="6724650"/>
  <p:defaultTextStyle>
    <a:defPPr>
      <a:defRPr lang="en-AU"/>
    </a:defPPr>
    <a:lvl1pPr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1pPr>
    <a:lvl2pPr marL="4572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2pPr>
    <a:lvl3pPr marL="9144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3pPr>
    <a:lvl4pPr marL="13716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4pPr>
    <a:lvl5pPr marL="18288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5pPr>
    <a:lvl6pPr marL="2286000" algn="l" defTabSz="457200" rtl="0" eaLnBrk="1" latinLnBrk="0" hangingPunct="1">
      <a:defRPr kern="1200">
        <a:solidFill>
          <a:schemeClr val="tx1"/>
        </a:solidFill>
        <a:latin typeface="Arial" pitchFamily="-102" charset="0"/>
        <a:ea typeface="Arial" pitchFamily="-102" charset="0"/>
        <a:cs typeface="Arial" pitchFamily="-102" charset="0"/>
      </a:defRPr>
    </a:lvl6pPr>
    <a:lvl7pPr marL="2743200" algn="l" defTabSz="457200" rtl="0" eaLnBrk="1" latinLnBrk="0" hangingPunct="1">
      <a:defRPr kern="1200">
        <a:solidFill>
          <a:schemeClr val="tx1"/>
        </a:solidFill>
        <a:latin typeface="Arial" pitchFamily="-102" charset="0"/>
        <a:ea typeface="Arial" pitchFamily="-102" charset="0"/>
        <a:cs typeface="Arial" pitchFamily="-102" charset="0"/>
      </a:defRPr>
    </a:lvl7pPr>
    <a:lvl8pPr marL="3200400" algn="l" defTabSz="457200" rtl="0" eaLnBrk="1" latinLnBrk="0" hangingPunct="1">
      <a:defRPr kern="1200">
        <a:solidFill>
          <a:schemeClr val="tx1"/>
        </a:solidFill>
        <a:latin typeface="Arial" pitchFamily="-102" charset="0"/>
        <a:ea typeface="Arial" pitchFamily="-102" charset="0"/>
        <a:cs typeface="Arial" pitchFamily="-102" charset="0"/>
      </a:defRPr>
    </a:lvl8pPr>
    <a:lvl9pPr marL="3657600" algn="l" defTabSz="457200" rtl="0" eaLnBrk="1" latinLnBrk="0" hangingPunct="1">
      <a:defRPr kern="1200">
        <a:solidFill>
          <a:schemeClr val="tx1"/>
        </a:solidFill>
        <a:latin typeface="Arial" pitchFamily="-102" charset="0"/>
        <a:ea typeface="Arial" pitchFamily="-102" charset="0"/>
        <a:cs typeface="Arial" pitchFamily="-102" charset="0"/>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FF965E"/>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83" autoAdjust="0"/>
    <p:restoredTop sz="91205" autoAdjust="0"/>
  </p:normalViewPr>
  <p:slideViewPr>
    <p:cSldViewPr>
      <p:cViewPr varScale="1">
        <p:scale>
          <a:sx n="69" d="100"/>
          <a:sy n="69" d="100"/>
        </p:scale>
        <p:origin x="192" y="192"/>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d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6334" cy="33758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587651" y="0"/>
            <a:ext cx="4276334" cy="337585"/>
          </a:xfrm>
          <a:prstGeom prst="rect">
            <a:avLst/>
          </a:prstGeom>
        </p:spPr>
        <p:txBody>
          <a:bodyPr vert="horz" lIns="91440" tIns="45720" rIns="91440" bIns="45720" rtlCol="0"/>
          <a:lstStyle>
            <a:lvl1pPr algn="r">
              <a:defRPr sz="1200"/>
            </a:lvl1pPr>
          </a:lstStyle>
          <a:p>
            <a:fld id="{E71A4475-9327-7B49-B504-F49C027B7A94}" type="datetimeFigureOut">
              <a:rPr lang="en-US" smtClean="0"/>
              <a:t>5/7/17</a:t>
            </a:fld>
            <a:endParaRPr lang="en-US"/>
          </a:p>
        </p:txBody>
      </p:sp>
      <p:sp>
        <p:nvSpPr>
          <p:cNvPr id="4" name="Footer Placeholder 3"/>
          <p:cNvSpPr>
            <a:spLocks noGrp="1"/>
          </p:cNvSpPr>
          <p:nvPr>
            <p:ph type="ftr" sz="quarter" idx="2"/>
          </p:nvPr>
        </p:nvSpPr>
        <p:spPr>
          <a:xfrm>
            <a:off x="0" y="6387065"/>
            <a:ext cx="4276334" cy="33758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587651" y="6387065"/>
            <a:ext cx="4276334" cy="337585"/>
          </a:xfrm>
          <a:prstGeom prst="rect">
            <a:avLst/>
          </a:prstGeom>
        </p:spPr>
        <p:txBody>
          <a:bodyPr vert="horz" lIns="91440" tIns="45720" rIns="91440" bIns="45720" rtlCol="0" anchor="b"/>
          <a:lstStyle>
            <a:lvl1pPr algn="r">
              <a:defRPr sz="1200"/>
            </a:lvl1pPr>
          </a:lstStyle>
          <a:p>
            <a:fld id="{976F305D-3545-B14D-9EEC-E65D26889795}" type="slidenum">
              <a:rPr lang="en-US" smtClean="0"/>
              <a:t>‹#›</a:t>
            </a:fld>
            <a:endParaRPr lang="en-US"/>
          </a:p>
        </p:txBody>
      </p:sp>
    </p:spTree>
    <p:extLst>
      <p:ext uri="{BB962C8B-B14F-4D97-AF65-F5344CB8AC3E}">
        <p14:creationId xmlns:p14="http://schemas.microsoft.com/office/powerpoint/2010/main" val="850188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276334" cy="33650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587651" y="1"/>
            <a:ext cx="4276334" cy="336503"/>
          </a:xfrm>
          <a:prstGeom prst="rect">
            <a:avLst/>
          </a:prstGeom>
        </p:spPr>
        <p:txBody>
          <a:bodyPr vert="horz" lIns="91440" tIns="45720" rIns="91440" bIns="45720" rtlCol="0"/>
          <a:lstStyle>
            <a:lvl1pPr algn="r">
              <a:defRPr sz="1200"/>
            </a:lvl1pPr>
          </a:lstStyle>
          <a:p>
            <a:fld id="{7EDE2877-BD95-1343-A552-BA2868463D4E}" type="datetimeFigureOut">
              <a:rPr lang="en-US" smtClean="0"/>
              <a:pPr/>
              <a:t>5/7/17</a:t>
            </a:fld>
            <a:endParaRPr lang="en-US" dirty="0"/>
          </a:p>
        </p:txBody>
      </p:sp>
      <p:sp>
        <p:nvSpPr>
          <p:cNvPr id="4" name="Slide Image Placeholder 3"/>
          <p:cNvSpPr>
            <a:spLocks noGrp="1" noRot="1" noChangeAspect="1"/>
          </p:cNvSpPr>
          <p:nvPr>
            <p:ph type="sldImg" idx="2"/>
          </p:nvPr>
        </p:nvSpPr>
        <p:spPr>
          <a:xfrm>
            <a:off x="2916238" y="504825"/>
            <a:ext cx="4033837" cy="25209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87563" y="3194073"/>
            <a:ext cx="7891187" cy="302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387065"/>
            <a:ext cx="4276334" cy="33650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587651" y="6387065"/>
            <a:ext cx="4276334" cy="336503"/>
          </a:xfrm>
          <a:prstGeom prst="rect">
            <a:avLst/>
          </a:prstGeom>
        </p:spPr>
        <p:txBody>
          <a:bodyPr vert="horz" lIns="91440" tIns="45720" rIns="91440" bIns="45720" rtlCol="0" anchor="b"/>
          <a:lstStyle>
            <a:lvl1pPr algn="r">
              <a:defRPr sz="1200"/>
            </a:lvl1pPr>
          </a:lstStyle>
          <a:p>
            <a:fld id="{3F6008AE-3493-5D48-A245-434CAFCA04E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   </a:t>
            </a:r>
            <a:endParaRPr lang="en-AU" dirty="0"/>
          </a:p>
        </p:txBody>
      </p:sp>
      <p:sp>
        <p:nvSpPr>
          <p:cNvPr id="4" name="Slide Number Placeholder 3"/>
          <p:cNvSpPr>
            <a:spLocks noGrp="1"/>
          </p:cNvSpPr>
          <p:nvPr>
            <p:ph type="sldNum" sz="quarter" idx="10"/>
          </p:nvPr>
        </p:nvSpPr>
        <p:spPr/>
        <p:txBody>
          <a:bodyPr/>
          <a:lstStyle/>
          <a:p>
            <a:fld id="{3F6008AE-3493-5D48-A245-434CAFCA04E8}" type="slidenum">
              <a:rPr lang="en-US" smtClean="0"/>
              <a:pPr/>
              <a:t>6</a:t>
            </a:fld>
            <a:endParaRPr lang="en-US" dirty="0"/>
          </a:p>
        </p:txBody>
      </p:sp>
    </p:spTree>
    <p:extLst>
      <p:ext uri="{BB962C8B-B14F-4D97-AF65-F5344CB8AC3E}">
        <p14:creationId xmlns:p14="http://schemas.microsoft.com/office/powerpoint/2010/main" val="1997704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   </a:t>
            </a:r>
            <a:endParaRPr lang="en-AU" dirty="0"/>
          </a:p>
        </p:txBody>
      </p:sp>
      <p:sp>
        <p:nvSpPr>
          <p:cNvPr id="4" name="Slide Number Placeholder 3"/>
          <p:cNvSpPr>
            <a:spLocks noGrp="1"/>
          </p:cNvSpPr>
          <p:nvPr>
            <p:ph type="sldNum" sz="quarter" idx="10"/>
          </p:nvPr>
        </p:nvSpPr>
        <p:spPr/>
        <p:txBody>
          <a:bodyPr/>
          <a:lstStyle/>
          <a:p>
            <a:fld id="{3F6008AE-3493-5D48-A245-434CAFCA04E8}" type="slidenum">
              <a:rPr lang="en-US" smtClean="0"/>
              <a:pPr/>
              <a:t>7</a:t>
            </a:fld>
            <a:endParaRPr lang="en-US" dirty="0"/>
          </a:p>
        </p:txBody>
      </p:sp>
    </p:spTree>
    <p:extLst>
      <p:ext uri="{BB962C8B-B14F-4D97-AF65-F5344CB8AC3E}">
        <p14:creationId xmlns:p14="http://schemas.microsoft.com/office/powerpoint/2010/main" val="1776195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4A6EF6CD-5A05-AD49-B453-FBC4F6F6C8B0}" type="slidenum">
              <a:rPr lang="en-AU"/>
              <a:pPr>
                <a:defRPr/>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8AD686B7-1218-2B4E-BF52-FE29B0DD9F24}" type="slidenum">
              <a:rPr lang="en-AU"/>
              <a:pPr>
                <a:defRPr/>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50908E64-6402-D945-8D5A-2A600D887B38}" type="slidenum">
              <a:rPr lang="en-AU"/>
              <a:pPr>
                <a:defRPr/>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8EF7596F-CC43-3D4E-BDDF-B35BA1640C15}" type="slidenum">
              <a:rPr lang="en-AU"/>
              <a:pPr>
                <a:defRPr/>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52ED6E1C-AFDE-7C44-81F1-DA6F2762B460}" type="slidenum">
              <a:rPr lang="en-AU"/>
              <a:pPr>
                <a:defRPr/>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CE9C4E8D-7F34-0E4E-B530-8998D6EAF250}" type="slidenum">
              <a:rPr lang="en-AU"/>
              <a:pPr>
                <a:defRPr/>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AU"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9" name="Rectangle 6"/>
          <p:cNvSpPr>
            <a:spLocks noGrp="1" noChangeArrowheads="1"/>
          </p:cNvSpPr>
          <p:nvPr>
            <p:ph type="sldNum" sz="quarter" idx="12"/>
          </p:nvPr>
        </p:nvSpPr>
        <p:spPr>
          <a:ln/>
        </p:spPr>
        <p:txBody>
          <a:bodyPr/>
          <a:lstStyle>
            <a:lvl1pPr>
              <a:defRPr/>
            </a:lvl1pPr>
          </a:lstStyle>
          <a:p>
            <a:pPr>
              <a:defRPr/>
            </a:pPr>
            <a:fld id="{99D13D45-15DE-0B4F-AE48-A428CF08051C}" type="slidenum">
              <a:rPr lang="en-AU"/>
              <a:pPr>
                <a:defRPr/>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AU"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5" name="Rectangle 6"/>
          <p:cNvSpPr>
            <a:spLocks noGrp="1" noChangeArrowheads="1"/>
          </p:cNvSpPr>
          <p:nvPr>
            <p:ph type="sldNum" sz="quarter" idx="12"/>
          </p:nvPr>
        </p:nvSpPr>
        <p:spPr>
          <a:ln/>
        </p:spPr>
        <p:txBody>
          <a:bodyPr/>
          <a:lstStyle>
            <a:lvl1pPr>
              <a:defRPr/>
            </a:lvl1pPr>
          </a:lstStyle>
          <a:p>
            <a:pPr>
              <a:defRPr/>
            </a:pPr>
            <a:fld id="{0D05FB2D-7AD0-0C46-9D56-1F21D58EE3A4}" type="slidenum">
              <a:rPr lang="en-AU"/>
              <a:pPr>
                <a:defRPr/>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4" name="Rectangle 6"/>
          <p:cNvSpPr>
            <a:spLocks noGrp="1" noChangeArrowheads="1"/>
          </p:cNvSpPr>
          <p:nvPr>
            <p:ph type="sldNum" sz="quarter" idx="12"/>
          </p:nvPr>
        </p:nvSpPr>
        <p:spPr>
          <a:ln/>
        </p:spPr>
        <p:txBody>
          <a:bodyPr/>
          <a:lstStyle>
            <a:lvl1pPr>
              <a:defRPr/>
            </a:lvl1pPr>
          </a:lstStyle>
          <a:p>
            <a:pPr>
              <a:defRPr/>
            </a:pPr>
            <a:fld id="{3CE1F094-7F9F-E94D-A8E9-4611D1C305D6}" type="slidenum">
              <a:rPr lang="en-AU"/>
              <a:pPr>
                <a:defRPr/>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BD7EC3E1-6F08-2D4D-81E1-165613FF145F}" type="slidenum">
              <a:rPr lang="en-AU"/>
              <a:pPr>
                <a:defRPr/>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D200F1C7-C8AA-6447-B063-AB7C7FA3A957}" type="slidenum">
              <a:rPr lang="en-AU"/>
              <a:pPr>
                <a:defRPr/>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1027" name="Rectangle 3"/>
          <p:cNvSpPr>
            <a:spLocks noGrp="1" noChangeArrowheads="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1028" name="Rectangle 4"/>
          <p:cNvSpPr>
            <a:spLocks noGrp="1" noChangeArrowheads="1"/>
          </p:cNvSpPr>
          <p:nvPr>
            <p:ph type="dt" sz="half" idx="2"/>
          </p:nvPr>
        </p:nvSpPr>
        <p:spPr bwMode="auto">
          <a:xfrm>
            <a:off x="457200" y="52038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2" charset="0"/>
                <a:ea typeface="Arial" pitchFamily="-102" charset="0"/>
                <a:cs typeface="Arial" pitchFamily="-102" charset="0"/>
              </a:defRPr>
            </a:lvl1pPr>
          </a:lstStyle>
          <a:p>
            <a:pPr>
              <a:defRPr/>
            </a:pPr>
            <a:endParaRPr lang="en-AU" dirty="0"/>
          </a:p>
        </p:txBody>
      </p:sp>
      <p:sp>
        <p:nvSpPr>
          <p:cNvPr id="1029" name="Rectangle 5"/>
          <p:cNvSpPr>
            <a:spLocks noGrp="1" noChangeArrowheads="1"/>
          </p:cNvSpPr>
          <p:nvPr>
            <p:ph type="ftr" sz="quarter" idx="3"/>
          </p:nvPr>
        </p:nvSpPr>
        <p:spPr bwMode="auto">
          <a:xfrm>
            <a:off x="3124200" y="5203825"/>
            <a:ext cx="2895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2" charset="0"/>
                <a:ea typeface="Arial" pitchFamily="-102" charset="0"/>
                <a:cs typeface="Arial" pitchFamily="-102" charset="0"/>
              </a:defRPr>
            </a:lvl1pPr>
          </a:lstStyle>
          <a:p>
            <a:pPr>
              <a:defRPr/>
            </a:pPr>
            <a:endParaRPr lang="en-AU" dirty="0"/>
          </a:p>
        </p:txBody>
      </p:sp>
      <p:sp>
        <p:nvSpPr>
          <p:cNvPr id="1030" name="Rectangle 6"/>
          <p:cNvSpPr>
            <a:spLocks noGrp="1" noChangeArrowheads="1"/>
          </p:cNvSpPr>
          <p:nvPr>
            <p:ph type="sldNum" sz="quarter" idx="4"/>
          </p:nvPr>
        </p:nvSpPr>
        <p:spPr bwMode="auto">
          <a:xfrm>
            <a:off x="6553200" y="52038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02" charset="0"/>
                <a:ea typeface="Arial" pitchFamily="-102" charset="0"/>
                <a:cs typeface="Arial" pitchFamily="-102" charset="0"/>
              </a:defRPr>
            </a:lvl1pPr>
          </a:lstStyle>
          <a:p>
            <a:pPr>
              <a:defRPr/>
            </a:pPr>
            <a:fld id="{E3E1DF86-46F4-9A4D-8002-DFA2F827E7C5}" type="slidenum">
              <a:rPr lang="en-AU"/>
              <a:pPr>
                <a:defRPr/>
              </a:pPr>
              <a:t>‹#›</a:t>
            </a:fld>
            <a:endParaRPr lang="en-AU" dirty="0"/>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2pPr>
      <a:lvl3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3pPr>
      <a:lvl4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4pPr>
      <a:lvl5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5pPr>
      <a:lvl6pPr marL="4572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6pPr>
      <a:lvl7pPr marL="9144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7pPr>
      <a:lvl8pPr marL="13716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8pPr>
      <a:lvl9pPr marL="18288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3.pd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447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charleyssnyder.com/Bible%20Prophecy/Image%20Listing/images/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96136" cy="431232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even Churches of Reve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8414" y="2394540"/>
            <a:ext cx="5015586" cy="33472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68144" y="49188"/>
            <a:ext cx="3275856" cy="2369880"/>
          </a:xfrm>
          <a:prstGeom prst="rect">
            <a:avLst/>
          </a:prstGeom>
          <a:noFill/>
        </p:spPr>
        <p:txBody>
          <a:bodyPr wrap="square" rtlCol="0">
            <a:spAutoFit/>
          </a:bodyPr>
          <a:lstStyle/>
          <a:p>
            <a:r>
              <a:rPr lang="en-US" sz="2800" b="1" u="sng" dirty="0" smtClean="0">
                <a:solidFill>
                  <a:schemeClr val="bg1"/>
                </a:solidFill>
                <a:latin typeface="Times New Roman" charset="0"/>
                <a:ea typeface="Times New Roman" charset="0"/>
                <a:cs typeface="Times New Roman" charset="0"/>
              </a:rPr>
              <a:t>Laodicea</a:t>
            </a:r>
          </a:p>
          <a:p>
            <a:pPr marL="285750" indent="-285750">
              <a:buFont typeface="Arial" charset="0"/>
              <a:buChar char="•"/>
            </a:pPr>
            <a:r>
              <a:rPr lang="en-US" sz="2400" dirty="0" smtClean="0">
                <a:solidFill>
                  <a:schemeClr val="bg1"/>
                </a:solidFill>
                <a:latin typeface="Times New Roman" charset="0"/>
                <a:ea typeface="Times New Roman" charset="0"/>
                <a:cs typeface="Times New Roman" charset="0"/>
              </a:rPr>
              <a:t>A wealthy city</a:t>
            </a:r>
          </a:p>
          <a:p>
            <a:pPr marL="285750" indent="-285750">
              <a:buFont typeface="Arial" charset="0"/>
              <a:buChar char="•"/>
            </a:pPr>
            <a:r>
              <a:rPr lang="en-US" sz="2400" dirty="0" smtClean="0">
                <a:solidFill>
                  <a:schemeClr val="bg1"/>
                </a:solidFill>
                <a:latin typeface="Times New Roman" charset="0"/>
                <a:ea typeface="Times New Roman" charset="0"/>
                <a:cs typeface="Times New Roman" charset="0"/>
              </a:rPr>
              <a:t>Famous high quality garments</a:t>
            </a:r>
          </a:p>
          <a:p>
            <a:pPr marL="285750" indent="-285750">
              <a:buFont typeface="Arial" charset="0"/>
              <a:buChar char="•"/>
            </a:pPr>
            <a:r>
              <a:rPr lang="en-US" sz="2400" dirty="0" smtClean="0">
                <a:solidFill>
                  <a:schemeClr val="bg1"/>
                </a:solidFill>
                <a:latin typeface="Times New Roman" charset="0"/>
                <a:ea typeface="Times New Roman" charset="0"/>
                <a:cs typeface="Times New Roman" charset="0"/>
              </a:rPr>
              <a:t>Large health industry</a:t>
            </a:r>
          </a:p>
          <a:p>
            <a:pPr marL="285750" indent="-285750">
              <a:buFont typeface="Arial" charset="0"/>
              <a:buChar char="•"/>
            </a:pPr>
            <a:r>
              <a:rPr lang="en-US" sz="2400" dirty="0" smtClean="0">
                <a:solidFill>
                  <a:schemeClr val="bg1"/>
                </a:solidFill>
                <a:latin typeface="Times New Roman" charset="0"/>
                <a:ea typeface="Times New Roman" charset="0"/>
                <a:cs typeface="Times New Roman" charset="0"/>
              </a:rPr>
              <a:t>Local hot water spa</a:t>
            </a:r>
            <a:endParaRPr lang="en-US" sz="2400" dirty="0">
              <a:solidFill>
                <a:schemeClr val="bg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93821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1116013" y="877888"/>
            <a:ext cx="7127875" cy="830997"/>
          </a:xfrm>
          <a:prstGeom prst="rect">
            <a:avLst/>
          </a:prstGeom>
          <a:noFill/>
          <a:ln w="9525">
            <a:noFill/>
            <a:miter lim="800000"/>
            <a:headEnd/>
            <a:tailEnd/>
          </a:ln>
        </p:spPr>
        <p:txBody>
          <a:bodyPr>
            <a:prstTxWarp prst="textNoShape">
              <a:avLst/>
            </a:prstTxWarp>
            <a:spAutoFit/>
          </a:bodyPr>
          <a:lstStyle/>
          <a:p>
            <a:pPr>
              <a:spcBef>
                <a:spcPct val="50000"/>
              </a:spcBef>
            </a:pPr>
            <a:r>
              <a:rPr lang="en-AU" sz="4800" dirty="0" smtClean="0">
                <a:solidFill>
                  <a:srgbClr val="FFFF66"/>
                </a:solidFill>
              </a:rPr>
              <a:t>Revelation 3:14-22</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0"/>
            <a:ext cx="9144000" cy="5650778"/>
          </a:xfrm>
          <a:prstGeom prst="rect">
            <a:avLst/>
          </a:prstGeom>
          <a:noFill/>
          <a:ln w="9525">
            <a:noFill/>
            <a:miter lim="800000"/>
            <a:headEnd/>
            <a:tailEnd/>
          </a:ln>
        </p:spPr>
        <p:txBody>
          <a:bodyPr wrap="square">
            <a:prstTxWarp prst="textNoShape">
              <a:avLst/>
            </a:prstTxWarp>
            <a:spAutoFit/>
          </a:bodyPr>
          <a:lstStyle/>
          <a:p>
            <a:pPr indent="152400">
              <a:lnSpc>
                <a:spcPct val="115000"/>
              </a:lnSpc>
              <a:spcAft>
                <a:spcPts val="0"/>
              </a:spcAft>
            </a:pPr>
            <a:r>
              <a:rPr lang="en-AU" sz="2600" b="1" baseline="30000" dirty="0">
                <a:solidFill>
                  <a:schemeClr val="bg1"/>
                </a:solidFill>
                <a:latin typeface="Times New Roman" charset="0"/>
                <a:ea typeface="Times New Roman" charset="0"/>
                <a:cs typeface="Times New Roman" charset="0"/>
              </a:rPr>
              <a:t>14 </a:t>
            </a:r>
            <a:r>
              <a:rPr lang="en-AU" sz="2600" dirty="0">
                <a:solidFill>
                  <a:schemeClr val="bg1"/>
                </a:solidFill>
                <a:latin typeface="Times New Roman" charset="0"/>
                <a:ea typeface="Times New Roman" charset="0"/>
                <a:cs typeface="Times New Roman" charset="0"/>
              </a:rPr>
              <a:t>“And to the angel of the church in Laodicea write:  ‘The words of the Amen, the faithful and true witness, the beginning of God’s creation.</a:t>
            </a:r>
            <a:endParaRPr lang="en-GB" sz="2600" dirty="0">
              <a:solidFill>
                <a:schemeClr val="bg1"/>
              </a:solidFill>
              <a:latin typeface="Times New Roman" charset="0"/>
              <a:ea typeface="Times New Roman" charset="0"/>
              <a:cs typeface="Times New Roman" charset="0"/>
            </a:endParaRPr>
          </a:p>
          <a:p>
            <a:pPr indent="152400">
              <a:lnSpc>
                <a:spcPct val="115000"/>
              </a:lnSpc>
              <a:spcAft>
                <a:spcPts val="0"/>
              </a:spcAft>
            </a:pPr>
            <a:r>
              <a:rPr lang="en-AU" sz="1000" dirty="0">
                <a:solidFill>
                  <a:schemeClr val="bg1"/>
                </a:solidFill>
                <a:latin typeface="Times New Roman" charset="0"/>
                <a:ea typeface="Times New Roman" charset="0"/>
                <a:cs typeface="Times New Roman" charset="0"/>
              </a:rPr>
              <a:t> </a:t>
            </a:r>
            <a:endParaRPr lang="en-GB" sz="1000" dirty="0">
              <a:solidFill>
                <a:schemeClr val="bg1"/>
              </a:solidFill>
              <a:latin typeface="Times New Roman" charset="0"/>
              <a:ea typeface="Times New Roman" charset="0"/>
              <a:cs typeface="Times New Roman" charset="0"/>
            </a:endParaRPr>
          </a:p>
          <a:p>
            <a:r>
              <a:rPr lang="en-AU" sz="2600" b="1" baseline="30000" dirty="0">
                <a:solidFill>
                  <a:schemeClr val="bg1"/>
                </a:solidFill>
                <a:latin typeface="Times New Roman" charset="0"/>
                <a:ea typeface="Times New Roman" charset="0"/>
                <a:cs typeface="Times New Roman" charset="0"/>
              </a:rPr>
              <a:t>15 </a:t>
            </a:r>
            <a:r>
              <a:rPr lang="en-AU" sz="2600" dirty="0">
                <a:solidFill>
                  <a:schemeClr val="bg1"/>
                </a:solidFill>
                <a:latin typeface="Times New Roman" charset="0"/>
                <a:ea typeface="Times New Roman" charset="0"/>
                <a:cs typeface="Times New Roman" charset="0"/>
              </a:rPr>
              <a:t>“ ‘I know your works:  you are neither cold nor hot.  Would that you were either cold or hot!  </a:t>
            </a:r>
            <a:r>
              <a:rPr lang="en-AU" sz="2600" b="1" baseline="30000" dirty="0">
                <a:solidFill>
                  <a:schemeClr val="bg1"/>
                </a:solidFill>
                <a:latin typeface="Times New Roman" charset="0"/>
                <a:ea typeface="Times New Roman" charset="0"/>
                <a:cs typeface="Times New Roman" charset="0"/>
              </a:rPr>
              <a:t>16 </a:t>
            </a:r>
            <a:r>
              <a:rPr lang="en-AU" sz="2600" dirty="0">
                <a:solidFill>
                  <a:schemeClr val="bg1"/>
                </a:solidFill>
                <a:latin typeface="Times New Roman" charset="0"/>
                <a:ea typeface="Times New Roman" charset="0"/>
                <a:cs typeface="Times New Roman" charset="0"/>
              </a:rPr>
              <a:t>So, because you are lukewarm, and neither hot nor cold, I will spit you out of my mouth.  </a:t>
            </a:r>
            <a:r>
              <a:rPr lang="en-AU" sz="2600" b="1" baseline="30000" dirty="0">
                <a:solidFill>
                  <a:schemeClr val="bg1"/>
                </a:solidFill>
                <a:latin typeface="Times New Roman" charset="0"/>
                <a:ea typeface="Times New Roman" charset="0"/>
                <a:cs typeface="Times New Roman" charset="0"/>
              </a:rPr>
              <a:t>17 </a:t>
            </a:r>
            <a:r>
              <a:rPr lang="en-AU" sz="2600" dirty="0">
                <a:solidFill>
                  <a:schemeClr val="bg1"/>
                </a:solidFill>
                <a:latin typeface="Times New Roman" charset="0"/>
                <a:ea typeface="Times New Roman" charset="0"/>
                <a:cs typeface="Times New Roman" charset="0"/>
              </a:rPr>
              <a:t>For you say, I am rich, I have prospered, and I need nothing, not realizing that you are wretched, pitiable, poor, blind, and naked.  </a:t>
            </a:r>
            <a:r>
              <a:rPr lang="en-AU" sz="2600" b="1" baseline="30000" dirty="0">
                <a:solidFill>
                  <a:schemeClr val="bg1"/>
                </a:solidFill>
                <a:latin typeface="Times New Roman" charset="0"/>
                <a:ea typeface="Times New Roman" charset="0"/>
                <a:cs typeface="Times New Roman" charset="0"/>
              </a:rPr>
              <a:t>18 </a:t>
            </a:r>
            <a:r>
              <a:rPr lang="en-AU" sz="2600" dirty="0">
                <a:solidFill>
                  <a:schemeClr val="bg1"/>
                </a:solidFill>
                <a:latin typeface="Times New Roman" charset="0"/>
                <a:ea typeface="Times New Roman" charset="0"/>
                <a:cs typeface="Times New Roman" charset="0"/>
              </a:rPr>
              <a:t>I counsel you to buy from me gold refined by fire, so that you may be rich, and white garments so that you may clothe yourself and the shame of your nakedness may not be seen, and salve to anoint your eyes, so that you may see.  </a:t>
            </a:r>
            <a:r>
              <a:rPr lang="en-AU" sz="2600" b="1" baseline="30000" dirty="0">
                <a:solidFill>
                  <a:schemeClr val="bg1"/>
                </a:solidFill>
                <a:latin typeface="Times New Roman" charset="0"/>
                <a:ea typeface="Times New Roman" charset="0"/>
                <a:cs typeface="Times New Roman" charset="0"/>
              </a:rPr>
              <a:t>19 </a:t>
            </a:r>
            <a:r>
              <a:rPr lang="en-AU" sz="2600" dirty="0">
                <a:solidFill>
                  <a:schemeClr val="bg1"/>
                </a:solidFill>
                <a:latin typeface="Times New Roman" charset="0"/>
                <a:ea typeface="Times New Roman" charset="0"/>
                <a:cs typeface="Times New Roman" charset="0"/>
              </a:rPr>
              <a:t>Those whom I love, I reprove and discipline, so be zealous and repent. </a:t>
            </a:r>
            <a:endParaRPr lang="en-GB" sz="2600" dirty="0">
              <a:solidFill>
                <a:schemeClr val="bg1"/>
              </a:solidFill>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2059511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0"/>
            <a:ext cx="9144000" cy="3539430"/>
          </a:xfrm>
          <a:prstGeom prst="rect">
            <a:avLst/>
          </a:prstGeom>
          <a:noFill/>
          <a:ln w="9525">
            <a:noFill/>
            <a:miter lim="800000"/>
            <a:headEnd/>
            <a:tailEnd/>
          </a:ln>
        </p:spPr>
        <p:txBody>
          <a:bodyPr wrap="square">
            <a:prstTxWarp prst="textNoShape">
              <a:avLst/>
            </a:prstTxWarp>
            <a:spAutoFit/>
          </a:bodyPr>
          <a:lstStyle/>
          <a:p>
            <a:pPr indent="152400">
              <a:spcAft>
                <a:spcPts val="0"/>
              </a:spcAft>
            </a:pPr>
            <a:r>
              <a:rPr lang="en-AU" sz="3200" b="1" baseline="30000" dirty="0">
                <a:solidFill>
                  <a:schemeClr val="bg1"/>
                </a:solidFill>
                <a:latin typeface="Times New Roman" charset="0"/>
                <a:ea typeface="Times New Roman" charset="0"/>
                <a:cs typeface="Times New Roman" charset="0"/>
              </a:rPr>
              <a:t>20 </a:t>
            </a:r>
            <a:r>
              <a:rPr lang="en-AU" sz="3200" dirty="0">
                <a:solidFill>
                  <a:schemeClr val="bg1"/>
                </a:solidFill>
                <a:latin typeface="Times New Roman" charset="0"/>
                <a:ea typeface="Times New Roman" charset="0"/>
                <a:cs typeface="Times New Roman" charset="0"/>
              </a:rPr>
              <a:t>Behold, I stand at the door and knock.  If anyone hears my voice and opens the door, I will come in to him and eat with him, and he with me.  </a:t>
            </a:r>
            <a:r>
              <a:rPr lang="en-AU" sz="3200" b="1" baseline="30000" dirty="0">
                <a:solidFill>
                  <a:schemeClr val="bg1"/>
                </a:solidFill>
                <a:latin typeface="Times New Roman" charset="0"/>
                <a:ea typeface="Times New Roman" charset="0"/>
                <a:cs typeface="Times New Roman" charset="0"/>
              </a:rPr>
              <a:t>21 </a:t>
            </a:r>
            <a:r>
              <a:rPr lang="en-AU" sz="3200" dirty="0">
                <a:solidFill>
                  <a:schemeClr val="bg1"/>
                </a:solidFill>
                <a:latin typeface="Times New Roman" charset="0"/>
                <a:ea typeface="Times New Roman" charset="0"/>
                <a:cs typeface="Times New Roman" charset="0"/>
              </a:rPr>
              <a:t>The one who conquers, I will grant him to sit with me on my throne, as I also conquered and sat down with my Father on his throne.  </a:t>
            </a:r>
            <a:r>
              <a:rPr lang="en-AU" sz="3200" b="1" baseline="30000" dirty="0">
                <a:solidFill>
                  <a:schemeClr val="bg1"/>
                </a:solidFill>
                <a:latin typeface="Times New Roman" charset="0"/>
                <a:ea typeface="Times New Roman" charset="0"/>
                <a:cs typeface="Times New Roman" charset="0"/>
              </a:rPr>
              <a:t>22 </a:t>
            </a:r>
            <a:r>
              <a:rPr lang="en-AU" sz="3200" dirty="0">
                <a:solidFill>
                  <a:schemeClr val="bg1"/>
                </a:solidFill>
                <a:latin typeface="Times New Roman" charset="0"/>
                <a:ea typeface="Times New Roman" charset="0"/>
                <a:cs typeface="Times New Roman" charset="0"/>
              </a:rPr>
              <a:t>He who has an ear, let him hear what the Spirit says to the churches.’ ” </a:t>
            </a:r>
            <a:endParaRPr lang="en-GB" sz="3200" dirty="0">
              <a:solidFill>
                <a:schemeClr val="bg1"/>
              </a:solidFill>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1546699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666" y="0"/>
            <a:ext cx="9148666" cy="461665"/>
          </a:xfrm>
          <a:prstGeom prst="rect">
            <a:avLst/>
          </a:prstGeom>
          <a:noFill/>
        </p:spPr>
        <p:txBody>
          <a:bodyPr wrap="square" rtlCol="0">
            <a:spAutoFit/>
          </a:bodyPr>
          <a:lstStyle/>
          <a:p>
            <a:pPr marL="2982913" indent="-2976563"/>
            <a:r>
              <a:rPr lang="en-US" sz="2400" dirty="0" smtClean="0">
                <a:solidFill>
                  <a:srgbClr val="FFFF00"/>
                </a:solidFill>
                <a:latin typeface="Times New Roman" charset="0"/>
                <a:ea typeface="Times New Roman" charset="0"/>
                <a:cs typeface="Times New Roman" charset="0"/>
              </a:rPr>
              <a:t>To the church at Laodicea...  </a:t>
            </a:r>
            <a:r>
              <a:rPr lang="en-US" sz="2000" dirty="0" smtClean="0">
                <a:solidFill>
                  <a:srgbClr val="FFFF00"/>
                </a:solidFill>
                <a:latin typeface="Times New Roman" charset="0"/>
                <a:ea typeface="Times New Roman" charset="0"/>
                <a:cs typeface="Times New Roman" charset="0"/>
              </a:rPr>
              <a:t>Jesus had nothing good to say about this church</a:t>
            </a:r>
          </a:p>
        </p:txBody>
      </p:sp>
      <p:sp>
        <p:nvSpPr>
          <p:cNvPr id="8" name="TextBox 7"/>
          <p:cNvSpPr txBox="1"/>
          <p:nvPr/>
        </p:nvSpPr>
        <p:spPr>
          <a:xfrm>
            <a:off x="-4666" y="444268"/>
            <a:ext cx="9148666" cy="400110"/>
          </a:xfrm>
          <a:prstGeom prst="rect">
            <a:avLst/>
          </a:prstGeom>
          <a:noFill/>
        </p:spPr>
        <p:txBody>
          <a:bodyPr wrap="square" rtlCol="0">
            <a:spAutoFit/>
          </a:bodyPr>
          <a:lstStyle/>
          <a:p>
            <a:pPr marL="342900" indent="-342900">
              <a:buFont typeface="Arial" charset="0"/>
              <a:buChar char="•"/>
            </a:pPr>
            <a:r>
              <a:rPr lang="en-US" sz="2000" spc="120" dirty="0" smtClean="0">
                <a:solidFill>
                  <a:schemeClr val="bg1"/>
                </a:solidFill>
                <a:latin typeface="Times New Roman"/>
                <a:cs typeface="Times New Roman"/>
              </a:rPr>
              <a:t>Jesus is a reliable, faithful and true witness.  He tells it like it is.</a:t>
            </a:r>
          </a:p>
        </p:txBody>
      </p:sp>
      <p:sp>
        <p:nvSpPr>
          <p:cNvPr id="16" name="TextBox 15"/>
          <p:cNvSpPr txBox="1"/>
          <p:nvPr/>
        </p:nvSpPr>
        <p:spPr>
          <a:xfrm>
            <a:off x="3336857" y="2763558"/>
            <a:ext cx="5499316" cy="400110"/>
          </a:xfrm>
          <a:prstGeom prst="rect">
            <a:avLst/>
          </a:prstGeom>
          <a:noFill/>
        </p:spPr>
        <p:txBody>
          <a:bodyPr wrap="square" rtlCol="0">
            <a:spAutoFit/>
          </a:bodyPr>
          <a:lstStyle/>
          <a:p>
            <a:r>
              <a:rPr lang="en-US" sz="2000" spc="120" dirty="0" smtClean="0">
                <a:solidFill>
                  <a:schemeClr val="bg1"/>
                </a:solidFill>
                <a:latin typeface="Times New Roman"/>
                <a:cs typeface="Times New Roman"/>
              </a:rPr>
              <a:t>“I support that church.....”</a:t>
            </a:r>
          </a:p>
        </p:txBody>
      </p:sp>
      <p:sp>
        <p:nvSpPr>
          <p:cNvPr id="11" name="TextBox 10"/>
          <p:cNvSpPr txBox="1"/>
          <p:nvPr/>
        </p:nvSpPr>
        <p:spPr>
          <a:xfrm>
            <a:off x="0" y="844378"/>
            <a:ext cx="9148666" cy="400110"/>
          </a:xfrm>
          <a:prstGeom prst="rect">
            <a:avLst/>
          </a:prstGeom>
          <a:noFill/>
        </p:spPr>
        <p:txBody>
          <a:bodyPr wrap="square" rtlCol="0">
            <a:spAutoFit/>
          </a:bodyPr>
          <a:lstStyle/>
          <a:p>
            <a:pPr marL="6350"/>
            <a:r>
              <a:rPr lang="en-US" sz="2000" dirty="0" smtClean="0">
                <a:solidFill>
                  <a:srgbClr val="FFFF00"/>
                </a:solidFill>
                <a:latin typeface="Times New Roman" charset="0"/>
                <a:ea typeface="Times New Roman" charset="0"/>
                <a:cs typeface="Times New Roman" charset="0"/>
              </a:rPr>
              <a:t>The church in Laodicea is lukewarm (neither cold or hot).  </a:t>
            </a:r>
          </a:p>
        </p:txBody>
      </p:sp>
      <p:sp>
        <p:nvSpPr>
          <p:cNvPr id="12" name="TextBox 11"/>
          <p:cNvSpPr txBox="1"/>
          <p:nvPr/>
        </p:nvSpPr>
        <p:spPr>
          <a:xfrm>
            <a:off x="1978334" y="2752185"/>
            <a:ext cx="1846714" cy="1015663"/>
          </a:xfrm>
          <a:prstGeom prst="rect">
            <a:avLst/>
          </a:prstGeom>
          <a:noFill/>
        </p:spPr>
        <p:txBody>
          <a:bodyPr wrap="square" rtlCol="0">
            <a:spAutoFit/>
          </a:bodyPr>
          <a:lstStyle/>
          <a:p>
            <a:pPr marL="2982913" indent="-2976563"/>
            <a:r>
              <a:rPr lang="en-US" sz="2000" dirty="0" smtClean="0">
                <a:solidFill>
                  <a:srgbClr val="FFFF00"/>
                </a:solidFill>
                <a:latin typeface="Times New Roman" charset="0"/>
                <a:ea typeface="Times New Roman" charset="0"/>
                <a:cs typeface="Times New Roman" charset="0"/>
              </a:rPr>
              <a:t>Patronage</a:t>
            </a:r>
          </a:p>
          <a:p>
            <a:pPr marL="2982913" indent="-2976563"/>
            <a:r>
              <a:rPr lang="en-US" sz="2000" dirty="0" smtClean="0">
                <a:solidFill>
                  <a:srgbClr val="FFFF00"/>
                </a:solidFill>
                <a:latin typeface="Times New Roman" charset="0"/>
                <a:ea typeface="Times New Roman" charset="0"/>
                <a:cs typeface="Times New Roman" charset="0"/>
              </a:rPr>
              <a:t>Vs</a:t>
            </a:r>
          </a:p>
          <a:p>
            <a:pPr marL="2982913" indent="-2976563"/>
            <a:r>
              <a:rPr lang="en-US" sz="2000" dirty="0" smtClean="0">
                <a:solidFill>
                  <a:srgbClr val="FFFF00"/>
                </a:solidFill>
                <a:latin typeface="Times New Roman" charset="0"/>
                <a:ea typeface="Times New Roman" charset="0"/>
                <a:cs typeface="Times New Roman" charset="0"/>
              </a:rPr>
              <a:t>Privilege</a:t>
            </a:r>
          </a:p>
        </p:txBody>
      </p:sp>
      <p:sp>
        <p:nvSpPr>
          <p:cNvPr id="17" name="TextBox 16"/>
          <p:cNvSpPr txBox="1"/>
          <p:nvPr/>
        </p:nvSpPr>
        <p:spPr>
          <a:xfrm>
            <a:off x="3159" y="3805530"/>
            <a:ext cx="9108504" cy="707886"/>
          </a:xfrm>
          <a:prstGeom prst="rect">
            <a:avLst/>
          </a:prstGeom>
          <a:noFill/>
        </p:spPr>
        <p:txBody>
          <a:bodyPr wrap="square" rtlCol="0">
            <a:spAutoFit/>
          </a:bodyPr>
          <a:lstStyle/>
          <a:p>
            <a:pPr marL="342900" indent="-342900">
              <a:buFont typeface="Arial" charset="0"/>
              <a:buChar char="•"/>
            </a:pPr>
            <a:r>
              <a:rPr lang="en-US" sz="2000" spc="120" dirty="0" smtClean="0">
                <a:solidFill>
                  <a:schemeClr val="bg1"/>
                </a:solidFill>
                <a:latin typeface="Times New Roman"/>
                <a:cs typeface="Times New Roman"/>
              </a:rPr>
              <a:t>They thought they were rich and had everything they needed</a:t>
            </a:r>
          </a:p>
          <a:p>
            <a:pPr marL="342900" indent="-342900">
              <a:buFont typeface="Arial" charset="0"/>
              <a:buChar char="•"/>
            </a:pPr>
            <a:r>
              <a:rPr lang="en-US" sz="2000" spc="120" dirty="0" smtClean="0">
                <a:solidFill>
                  <a:schemeClr val="bg1"/>
                </a:solidFill>
                <a:latin typeface="Times New Roman"/>
                <a:cs typeface="Times New Roman"/>
              </a:rPr>
              <a:t>But spiritually they were wretched, pitiable, poor, blind and naked</a:t>
            </a:r>
          </a:p>
        </p:txBody>
      </p:sp>
      <p:sp>
        <p:nvSpPr>
          <p:cNvPr id="15" name="TextBox 14"/>
          <p:cNvSpPr txBox="1"/>
          <p:nvPr/>
        </p:nvSpPr>
        <p:spPr>
          <a:xfrm>
            <a:off x="0" y="1201316"/>
            <a:ext cx="9148666" cy="400110"/>
          </a:xfrm>
          <a:prstGeom prst="rect">
            <a:avLst/>
          </a:prstGeom>
          <a:noFill/>
        </p:spPr>
        <p:txBody>
          <a:bodyPr wrap="square" rtlCol="0">
            <a:spAutoFit/>
          </a:bodyPr>
          <a:lstStyle/>
          <a:p>
            <a:pPr marL="342900" indent="-342900">
              <a:buFont typeface="Arial" charset="0"/>
              <a:buChar char="•"/>
            </a:pPr>
            <a:r>
              <a:rPr lang="en-US" sz="2000" spc="120" dirty="0" smtClean="0">
                <a:solidFill>
                  <a:schemeClr val="bg1"/>
                </a:solidFill>
                <a:latin typeface="Times New Roman"/>
                <a:cs typeface="Times New Roman"/>
              </a:rPr>
              <a:t>A lukewarm church makes Jesus sick</a:t>
            </a:r>
          </a:p>
        </p:txBody>
      </p:sp>
      <p:sp>
        <p:nvSpPr>
          <p:cNvPr id="19" name="TextBox 18"/>
          <p:cNvSpPr txBox="1"/>
          <p:nvPr/>
        </p:nvSpPr>
        <p:spPr>
          <a:xfrm>
            <a:off x="163647" y="1600428"/>
            <a:ext cx="1800200" cy="461665"/>
          </a:xfrm>
          <a:prstGeom prst="rect">
            <a:avLst/>
          </a:prstGeom>
          <a:noFill/>
        </p:spPr>
        <p:txBody>
          <a:bodyPr wrap="square" rtlCol="0">
            <a:spAutoFit/>
          </a:bodyPr>
          <a:lstStyle/>
          <a:p>
            <a:pPr marL="6350"/>
            <a:r>
              <a:rPr lang="en-US" sz="2400" smtClean="0">
                <a:solidFill>
                  <a:srgbClr val="FFFF00"/>
                </a:solidFill>
                <a:latin typeface="Times New Roman" charset="0"/>
                <a:ea typeface="Times New Roman" charset="0"/>
                <a:cs typeface="Times New Roman" charset="0"/>
              </a:rPr>
              <a:t>Indifference</a:t>
            </a:r>
            <a:endParaRPr lang="en-US" sz="2400" dirty="0" smtClean="0">
              <a:solidFill>
                <a:srgbClr val="FFFF00"/>
              </a:solidFill>
              <a:latin typeface="Times New Roman" charset="0"/>
              <a:ea typeface="Times New Roman" charset="0"/>
              <a:cs typeface="Times New Roman" charset="0"/>
            </a:endParaRPr>
          </a:p>
        </p:txBody>
      </p:sp>
      <p:sp>
        <p:nvSpPr>
          <p:cNvPr id="20" name="TextBox 19"/>
          <p:cNvSpPr txBox="1"/>
          <p:nvPr/>
        </p:nvSpPr>
        <p:spPr>
          <a:xfrm>
            <a:off x="91779" y="2222620"/>
            <a:ext cx="2160240" cy="461665"/>
          </a:xfrm>
          <a:prstGeom prst="rect">
            <a:avLst/>
          </a:prstGeom>
          <a:noFill/>
        </p:spPr>
        <p:txBody>
          <a:bodyPr wrap="square" rtlCol="0">
            <a:spAutoFit/>
          </a:bodyPr>
          <a:lstStyle/>
          <a:p>
            <a:pPr marL="6350"/>
            <a:r>
              <a:rPr lang="en-US" sz="2400" smtClean="0">
                <a:solidFill>
                  <a:srgbClr val="FFFF00"/>
                </a:solidFill>
                <a:latin typeface="Times New Roman" charset="0"/>
                <a:ea typeface="Times New Roman" charset="0"/>
                <a:cs typeface="Times New Roman" charset="0"/>
              </a:rPr>
              <a:t>Independence</a:t>
            </a:r>
            <a:endParaRPr lang="en-US" sz="2400" dirty="0" smtClean="0">
              <a:solidFill>
                <a:srgbClr val="FFFF00"/>
              </a:solidFill>
              <a:latin typeface="Times New Roman" charset="0"/>
              <a:ea typeface="Times New Roman" charset="0"/>
              <a:cs typeface="Times New Roman" charset="0"/>
            </a:endParaRPr>
          </a:p>
        </p:txBody>
      </p:sp>
      <p:sp>
        <p:nvSpPr>
          <p:cNvPr id="22" name="TextBox 21"/>
          <p:cNvSpPr txBox="1"/>
          <p:nvPr/>
        </p:nvSpPr>
        <p:spPr>
          <a:xfrm>
            <a:off x="1884399" y="1627906"/>
            <a:ext cx="7208380" cy="400110"/>
          </a:xfrm>
          <a:prstGeom prst="rect">
            <a:avLst/>
          </a:prstGeom>
          <a:noFill/>
        </p:spPr>
        <p:txBody>
          <a:bodyPr wrap="square" rtlCol="0">
            <a:spAutoFit/>
          </a:bodyPr>
          <a:lstStyle/>
          <a:p>
            <a:pPr marL="342900" indent="-342900">
              <a:buFont typeface="Arial" charset="0"/>
              <a:buChar char="•"/>
            </a:pPr>
            <a:r>
              <a:rPr lang="en-US" sz="2000" spc="120" dirty="0" smtClean="0">
                <a:solidFill>
                  <a:schemeClr val="bg1"/>
                </a:solidFill>
                <a:latin typeface="Times New Roman"/>
                <a:cs typeface="Times New Roman"/>
              </a:rPr>
              <a:t>A lukewarm church fails to be a witness for Jesus</a:t>
            </a:r>
          </a:p>
        </p:txBody>
      </p:sp>
      <p:sp>
        <p:nvSpPr>
          <p:cNvPr id="23" name="TextBox 22"/>
          <p:cNvSpPr txBox="1"/>
          <p:nvPr/>
        </p:nvSpPr>
        <p:spPr>
          <a:xfrm>
            <a:off x="-20391" y="1923402"/>
            <a:ext cx="9113170" cy="400110"/>
          </a:xfrm>
          <a:prstGeom prst="rect">
            <a:avLst/>
          </a:prstGeom>
          <a:noFill/>
        </p:spPr>
        <p:txBody>
          <a:bodyPr wrap="square" rtlCol="0">
            <a:spAutoFit/>
          </a:bodyPr>
          <a:lstStyle/>
          <a:p>
            <a:pPr marL="342900" indent="-342900">
              <a:buFont typeface="Arial" charset="0"/>
              <a:buChar char="•"/>
            </a:pPr>
            <a:r>
              <a:rPr lang="en-US" sz="2000" spc="120" dirty="0" smtClean="0">
                <a:solidFill>
                  <a:schemeClr val="bg1"/>
                </a:solidFill>
                <a:latin typeface="Times New Roman"/>
                <a:cs typeface="Times New Roman"/>
              </a:rPr>
              <a:t>Jesus would rather they got right out (cold) than be half-hearted disciples</a:t>
            </a:r>
          </a:p>
        </p:txBody>
      </p:sp>
      <p:sp>
        <p:nvSpPr>
          <p:cNvPr id="24" name="TextBox 23"/>
          <p:cNvSpPr txBox="1"/>
          <p:nvPr/>
        </p:nvSpPr>
        <p:spPr>
          <a:xfrm>
            <a:off x="1963847" y="2254144"/>
            <a:ext cx="7208380" cy="400110"/>
          </a:xfrm>
          <a:prstGeom prst="rect">
            <a:avLst/>
          </a:prstGeom>
          <a:noFill/>
        </p:spPr>
        <p:txBody>
          <a:bodyPr wrap="square" rtlCol="0">
            <a:spAutoFit/>
          </a:bodyPr>
          <a:lstStyle/>
          <a:p>
            <a:pPr marL="342900" indent="-342900">
              <a:buFont typeface="Arial" charset="0"/>
              <a:buChar char="•"/>
            </a:pPr>
            <a:r>
              <a:rPr lang="en-US" sz="2000" spc="120" dirty="0" smtClean="0">
                <a:solidFill>
                  <a:schemeClr val="bg1"/>
                </a:solidFill>
                <a:latin typeface="Times New Roman"/>
                <a:cs typeface="Times New Roman"/>
              </a:rPr>
              <a:t>A church who were self-confident</a:t>
            </a:r>
          </a:p>
        </p:txBody>
      </p:sp>
      <p:sp>
        <p:nvSpPr>
          <p:cNvPr id="25" name="TextBox 24"/>
          <p:cNvSpPr txBox="1"/>
          <p:nvPr/>
        </p:nvSpPr>
        <p:spPr>
          <a:xfrm>
            <a:off x="3264849" y="3329462"/>
            <a:ext cx="5499316" cy="400110"/>
          </a:xfrm>
          <a:prstGeom prst="rect">
            <a:avLst/>
          </a:prstGeom>
          <a:noFill/>
        </p:spPr>
        <p:txBody>
          <a:bodyPr wrap="square" rtlCol="0">
            <a:spAutoFit/>
          </a:bodyPr>
          <a:lstStyle/>
          <a:p>
            <a:r>
              <a:rPr lang="en-US" sz="2000" spc="120" dirty="0" smtClean="0">
                <a:solidFill>
                  <a:schemeClr val="bg1"/>
                </a:solidFill>
                <a:latin typeface="Times New Roman"/>
                <a:cs typeface="Times New Roman"/>
              </a:rPr>
              <a:t>“That church supports me.....”</a:t>
            </a:r>
          </a:p>
        </p:txBody>
      </p:sp>
      <p:sp>
        <p:nvSpPr>
          <p:cNvPr id="2" name="Rectangle 1"/>
          <p:cNvSpPr/>
          <p:nvPr/>
        </p:nvSpPr>
        <p:spPr>
          <a:xfrm>
            <a:off x="1884399" y="2763558"/>
            <a:ext cx="5135873" cy="984651"/>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23561" y="4455050"/>
            <a:ext cx="9148666" cy="400110"/>
          </a:xfrm>
          <a:prstGeom prst="rect">
            <a:avLst/>
          </a:prstGeom>
          <a:noFill/>
        </p:spPr>
        <p:txBody>
          <a:bodyPr wrap="square" rtlCol="0">
            <a:spAutoFit/>
          </a:bodyPr>
          <a:lstStyle/>
          <a:p>
            <a:pPr marL="6350"/>
            <a:r>
              <a:rPr lang="en-US" sz="2000" dirty="0" smtClean="0">
                <a:solidFill>
                  <a:srgbClr val="FFFF00"/>
                </a:solidFill>
                <a:latin typeface="Times New Roman" charset="0"/>
                <a:ea typeface="Times New Roman" charset="0"/>
                <a:cs typeface="Times New Roman" charset="0"/>
              </a:rPr>
              <a:t>Jesus rebukes and disciplines His church...  “</a:t>
            </a:r>
            <a:r>
              <a:rPr lang="en-US" sz="2000" dirty="0" smtClean="0">
                <a:solidFill>
                  <a:srgbClr val="FFFF00"/>
                </a:solidFill>
                <a:latin typeface="Comic Sans MS" charset="0"/>
                <a:ea typeface="Comic Sans MS" charset="0"/>
                <a:cs typeface="Comic Sans MS" charset="0"/>
              </a:rPr>
              <a:t>Be zealous and repent</a:t>
            </a:r>
            <a:r>
              <a:rPr lang="en-US" sz="2000" dirty="0" smtClean="0">
                <a:solidFill>
                  <a:srgbClr val="FFFF00"/>
                </a:solidFill>
                <a:latin typeface="Times New Roman" charset="0"/>
                <a:ea typeface="Times New Roman" charset="0"/>
                <a:cs typeface="Times New Roman" charset="0"/>
              </a:rPr>
              <a:t>”</a:t>
            </a:r>
          </a:p>
        </p:txBody>
      </p:sp>
    </p:spTree>
    <p:extLst>
      <p:ext uri="{BB962C8B-B14F-4D97-AF65-F5344CB8AC3E}">
        <p14:creationId xmlns:p14="http://schemas.microsoft.com/office/powerpoint/2010/main" val="120374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6" grpId="0" uiExpand="1" build="p"/>
      <p:bldP spid="11" grpId="0"/>
      <p:bldP spid="12" grpId="0"/>
      <p:bldP spid="17" grpId="0" uiExpand="1" build="p"/>
      <p:bldP spid="15" grpId="0" build="p"/>
      <p:bldP spid="19" grpId="0"/>
      <p:bldP spid="20" grpId="0"/>
      <p:bldP spid="22" grpId="0" build="p"/>
      <p:bldP spid="23" grpId="0" build="p"/>
      <p:bldP spid="24" grpId="0" build="p"/>
      <p:bldP spid="25" grpId="0" build="p"/>
      <p:bldP spid="2" grpId="0" animBg="1"/>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105757078"/>
              </p:ext>
            </p:extLst>
          </p:nvPr>
        </p:nvGraphicFramePr>
        <p:xfrm>
          <a:off x="6372201" y="-1"/>
          <a:ext cx="2771800" cy="5713211"/>
        </p:xfrm>
        <a:graphic>
          <a:graphicData uri="http://schemas.openxmlformats.org/presentationml/2006/ole">
            <mc:AlternateContent xmlns:mc="http://schemas.openxmlformats.org/markup-compatibility/2006">
              <mc:Choice xmlns:v="urn:schemas-microsoft-com:vml" Requires="v">
                <p:oleObj spid="_x0000_s1030" r:id="rId4" imgW="3771900" imgH="7772400" progId="">
                  <p:embed/>
                </p:oleObj>
              </mc:Choice>
              <mc:Fallback>
                <p:oleObj r:id="rId4" imgW="3771900" imgH="7772400" progId="">
                  <p:embed/>
                  <p:pic>
                    <p:nvPicPr>
                      <p:cNvPr id="0" name=""/>
                      <p:cNvPicPr/>
                      <p:nvPr/>
                    </p:nvPicPr>
                    <p:blipFill>
                      <a:blip r:embed="rId5"/>
                      <a:stretch>
                        <a:fillRect/>
                      </a:stretch>
                    </p:blipFill>
                    <p:spPr>
                      <a:xfrm>
                        <a:off x="6372201" y="-1"/>
                        <a:ext cx="2771800" cy="5713211"/>
                      </a:xfrm>
                      <a:prstGeom prst="rect">
                        <a:avLst/>
                      </a:prstGeom>
                    </p:spPr>
                  </p:pic>
                </p:oleObj>
              </mc:Fallback>
            </mc:AlternateContent>
          </a:graphicData>
        </a:graphic>
      </p:graphicFrame>
      <p:sp>
        <p:nvSpPr>
          <p:cNvPr id="20" name="Text Box 12"/>
          <p:cNvSpPr txBox="1">
            <a:spLocks noChangeArrowheads="1"/>
          </p:cNvSpPr>
          <p:nvPr/>
        </p:nvSpPr>
        <p:spPr bwMode="auto">
          <a:xfrm>
            <a:off x="0" y="1489348"/>
            <a:ext cx="550862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Arial" charset="0"/>
                <a:cs typeface="Arial" charset="0"/>
              </a:defRPr>
            </a:lvl1pPr>
            <a:lvl2pPr marL="533400">
              <a:defRPr>
                <a:solidFill>
                  <a:schemeClr val="tx1"/>
                </a:solidFill>
                <a:latin typeface="Arial" charset="0"/>
                <a:ea typeface="Arial" charset="0"/>
                <a:cs typeface="Arial" charset="0"/>
              </a:defRPr>
            </a:lvl2pPr>
            <a:lvl3pPr marL="1254125" indent="-339725">
              <a:defRPr>
                <a:solidFill>
                  <a:schemeClr val="tx1"/>
                </a:solidFill>
                <a:latin typeface="Arial" charset="0"/>
                <a:ea typeface="Arial" charset="0"/>
                <a:cs typeface="Arial" charset="0"/>
              </a:defRPr>
            </a:lvl3pPr>
            <a:lvl4pPr marL="1433513">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fontAlgn="base">
              <a:spcBef>
                <a:spcPct val="0"/>
              </a:spcBef>
              <a:spcAft>
                <a:spcPct val="0"/>
              </a:spcAft>
              <a:defRPr>
                <a:solidFill>
                  <a:schemeClr val="tx1"/>
                </a:solidFill>
                <a:latin typeface="Arial" charset="0"/>
                <a:ea typeface="Arial" charset="0"/>
                <a:cs typeface="Arial" charset="0"/>
              </a:defRPr>
            </a:lvl6pPr>
            <a:lvl7pPr fontAlgn="base">
              <a:spcBef>
                <a:spcPct val="0"/>
              </a:spcBef>
              <a:spcAft>
                <a:spcPct val="0"/>
              </a:spcAft>
              <a:defRPr>
                <a:solidFill>
                  <a:schemeClr val="tx1"/>
                </a:solidFill>
                <a:latin typeface="Arial" charset="0"/>
                <a:ea typeface="Arial" charset="0"/>
                <a:cs typeface="Arial" charset="0"/>
              </a:defRPr>
            </a:lvl7pPr>
            <a:lvl8pPr fontAlgn="base">
              <a:spcBef>
                <a:spcPct val="0"/>
              </a:spcBef>
              <a:spcAft>
                <a:spcPct val="0"/>
              </a:spcAft>
              <a:defRPr>
                <a:solidFill>
                  <a:schemeClr val="tx1"/>
                </a:solidFill>
                <a:latin typeface="Arial" charset="0"/>
                <a:ea typeface="Arial" charset="0"/>
                <a:cs typeface="Arial" charset="0"/>
              </a:defRPr>
            </a:lvl8pPr>
            <a:lvl9pPr fontAlgn="base">
              <a:spcBef>
                <a:spcPct val="0"/>
              </a:spcBef>
              <a:spcAft>
                <a:spcPct val="0"/>
              </a:spcAft>
              <a:defRPr>
                <a:solidFill>
                  <a:schemeClr val="tx1"/>
                </a:solidFill>
                <a:latin typeface="Arial" charset="0"/>
                <a:ea typeface="Arial" charset="0"/>
                <a:cs typeface="Arial" charset="0"/>
              </a:defRPr>
            </a:lvl9pPr>
          </a:lstStyle>
          <a:p>
            <a:pPr>
              <a:buFontTx/>
              <a:buChar char="•"/>
            </a:pPr>
            <a:endParaRPr lang="en-AU" altLang="x-none" sz="2400" dirty="0">
              <a:solidFill>
                <a:srgbClr val="FFFF00"/>
              </a:solidFill>
              <a:latin typeface="Times New Roman" charset="0"/>
            </a:endParaRPr>
          </a:p>
          <a:p>
            <a:r>
              <a:rPr lang="en-AU" altLang="x-none" sz="2400" dirty="0">
                <a:solidFill>
                  <a:srgbClr val="FFFF00"/>
                </a:solidFill>
                <a:latin typeface="Times New Roman" charset="0"/>
              </a:rPr>
              <a:t>Why is the door not answered?</a:t>
            </a:r>
          </a:p>
          <a:p>
            <a:pPr lvl="2">
              <a:buFontTx/>
              <a:buChar char="•"/>
            </a:pPr>
            <a:r>
              <a:rPr lang="en-AU" altLang="x-none" sz="2400" dirty="0">
                <a:solidFill>
                  <a:srgbClr val="FFFF00"/>
                </a:solidFill>
                <a:latin typeface="Times New Roman" charset="0"/>
              </a:rPr>
              <a:t>too absorbed</a:t>
            </a:r>
          </a:p>
          <a:p>
            <a:pPr lvl="2">
              <a:buFontTx/>
              <a:buChar char="•"/>
            </a:pPr>
            <a:r>
              <a:rPr lang="en-AU" altLang="x-none" sz="2400" dirty="0">
                <a:solidFill>
                  <a:srgbClr val="FFFF00"/>
                </a:solidFill>
                <a:latin typeface="Times New Roman" charset="0"/>
              </a:rPr>
              <a:t>too afraid</a:t>
            </a:r>
          </a:p>
          <a:p>
            <a:pPr lvl="2">
              <a:buFontTx/>
              <a:buChar char="•"/>
            </a:pPr>
            <a:r>
              <a:rPr lang="en-AU" altLang="x-none" sz="2400" dirty="0">
                <a:solidFill>
                  <a:srgbClr val="FFFF00"/>
                </a:solidFill>
                <a:latin typeface="Times New Roman" charset="0"/>
              </a:rPr>
              <a:t>too </a:t>
            </a:r>
            <a:r>
              <a:rPr lang="en-AU" altLang="x-none" sz="2400" dirty="0" smtClean="0">
                <a:solidFill>
                  <a:srgbClr val="FFFF00"/>
                </a:solidFill>
                <a:latin typeface="Times New Roman" charset="0"/>
              </a:rPr>
              <a:t>ashamed</a:t>
            </a:r>
          </a:p>
          <a:p>
            <a:pPr lvl="2">
              <a:buFontTx/>
              <a:buChar char="•"/>
            </a:pPr>
            <a:r>
              <a:rPr lang="en-AU" altLang="x-none" sz="2400" dirty="0" smtClean="0">
                <a:solidFill>
                  <a:srgbClr val="FFFF00"/>
                </a:solidFill>
                <a:latin typeface="Times New Roman" charset="0"/>
              </a:rPr>
              <a:t>too independent</a:t>
            </a:r>
            <a:endParaRPr lang="en-AU" altLang="x-none" sz="2400" dirty="0">
              <a:solidFill>
                <a:srgbClr val="FFFF00"/>
              </a:solidFill>
              <a:latin typeface="Times New Roman" charset="0"/>
            </a:endParaRPr>
          </a:p>
          <a:p>
            <a:endParaRPr lang="en-AU" altLang="x-none" sz="2400" dirty="0" smtClean="0">
              <a:solidFill>
                <a:srgbClr val="FFFF00"/>
              </a:solidFill>
              <a:latin typeface="Times New Roman" charset="0"/>
            </a:endParaRPr>
          </a:p>
          <a:p>
            <a:r>
              <a:rPr lang="en-AU" altLang="x-none" sz="2400" dirty="0" smtClean="0">
                <a:solidFill>
                  <a:srgbClr val="FFFF00"/>
                </a:solidFill>
                <a:latin typeface="Times New Roman" charset="0"/>
              </a:rPr>
              <a:t>If </a:t>
            </a:r>
            <a:r>
              <a:rPr lang="en-AU" altLang="x-none" sz="2400" dirty="0">
                <a:solidFill>
                  <a:srgbClr val="FFFF00"/>
                </a:solidFill>
                <a:latin typeface="Times New Roman" charset="0"/>
              </a:rPr>
              <a:t>we open the door:</a:t>
            </a:r>
          </a:p>
          <a:p>
            <a:pPr lvl="2">
              <a:buFontTx/>
              <a:buChar char="•"/>
            </a:pPr>
            <a:r>
              <a:rPr lang="en-AU" altLang="x-none" sz="2400" dirty="0">
                <a:solidFill>
                  <a:srgbClr val="FFFF00"/>
                </a:solidFill>
                <a:latin typeface="Times New Roman" charset="0"/>
              </a:rPr>
              <a:t>there is relationship</a:t>
            </a:r>
          </a:p>
          <a:p>
            <a:pPr lvl="2">
              <a:buFontTx/>
              <a:buChar char="•"/>
            </a:pPr>
            <a:r>
              <a:rPr lang="en-AU" altLang="x-none" sz="2400" dirty="0">
                <a:solidFill>
                  <a:srgbClr val="FFFF00"/>
                </a:solidFill>
                <a:latin typeface="Times New Roman" charset="0"/>
              </a:rPr>
              <a:t>there is Reward.</a:t>
            </a:r>
          </a:p>
          <a:p>
            <a:pPr>
              <a:buFontTx/>
              <a:buChar char="•"/>
            </a:pPr>
            <a:endParaRPr lang="en-AU" altLang="x-none" sz="2400" dirty="0">
              <a:solidFill>
                <a:srgbClr val="FFFF00"/>
              </a:solidFill>
              <a:latin typeface="Times New Roman" charset="0"/>
            </a:endParaRPr>
          </a:p>
        </p:txBody>
      </p:sp>
      <p:sp>
        <p:nvSpPr>
          <p:cNvPr id="21" name="Rectangle 13"/>
          <p:cNvSpPr>
            <a:spLocks noChangeArrowheads="1"/>
          </p:cNvSpPr>
          <p:nvPr/>
        </p:nvSpPr>
        <p:spPr bwMode="auto">
          <a:xfrm>
            <a:off x="250825" y="0"/>
            <a:ext cx="482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AU" altLang="x-none" sz="2400" b="1" dirty="0">
                <a:solidFill>
                  <a:srgbClr val="FFFF00"/>
                </a:solidFill>
              </a:rPr>
              <a:t>Jesus knocks at the door of a church.</a:t>
            </a:r>
          </a:p>
        </p:txBody>
      </p:sp>
      <p:sp>
        <p:nvSpPr>
          <p:cNvPr id="22" name="TextBox 21"/>
          <p:cNvSpPr txBox="1"/>
          <p:nvPr/>
        </p:nvSpPr>
        <p:spPr>
          <a:xfrm>
            <a:off x="-4665" y="830997"/>
            <a:ext cx="6304857" cy="1015663"/>
          </a:xfrm>
          <a:prstGeom prst="rect">
            <a:avLst/>
          </a:prstGeom>
          <a:noFill/>
        </p:spPr>
        <p:txBody>
          <a:bodyPr wrap="square" rtlCol="0">
            <a:spAutoFit/>
          </a:bodyPr>
          <a:lstStyle/>
          <a:p>
            <a:pPr marL="6350" algn="ctr"/>
            <a:r>
              <a:rPr lang="en-US" sz="2000" dirty="0" smtClean="0">
                <a:solidFill>
                  <a:srgbClr val="FFFF00"/>
                </a:solidFill>
                <a:latin typeface="Times New Roman" charset="0"/>
                <a:ea typeface="Times New Roman" charset="0"/>
                <a:cs typeface="Times New Roman" charset="0"/>
              </a:rPr>
              <a:t>Indifference &amp; Independence</a:t>
            </a:r>
          </a:p>
          <a:p>
            <a:pPr marL="6350"/>
            <a:r>
              <a:rPr lang="en-US" sz="2000" dirty="0" smtClean="0">
                <a:solidFill>
                  <a:schemeClr val="bg1"/>
                </a:solidFill>
                <a:latin typeface="Times New Roman" charset="0"/>
                <a:ea typeface="Times New Roman" charset="0"/>
                <a:cs typeface="Times New Roman" charset="0"/>
              </a:rPr>
              <a:t>Jesus rebukes and disciplines His church... </a:t>
            </a:r>
          </a:p>
          <a:p>
            <a:pPr marL="6350" algn="ctr"/>
            <a:r>
              <a:rPr lang="en-US" sz="2000" dirty="0" smtClean="0">
                <a:solidFill>
                  <a:schemeClr val="bg1"/>
                </a:solidFill>
                <a:latin typeface="Times New Roman" charset="0"/>
                <a:ea typeface="Times New Roman" charset="0"/>
                <a:cs typeface="Times New Roman" charset="0"/>
              </a:rPr>
              <a:t>“</a:t>
            </a:r>
            <a:r>
              <a:rPr lang="en-US" sz="2000" dirty="0" smtClean="0">
                <a:solidFill>
                  <a:schemeClr val="bg1"/>
                </a:solidFill>
                <a:latin typeface="Comic Sans MS" charset="0"/>
                <a:ea typeface="Comic Sans MS" charset="0"/>
                <a:cs typeface="Comic Sans MS" charset="0"/>
              </a:rPr>
              <a:t>Be zealous and repent</a:t>
            </a:r>
            <a:r>
              <a:rPr lang="en-US" sz="2000" dirty="0" smtClean="0">
                <a:solidFill>
                  <a:schemeClr val="bg1"/>
                </a:solidFill>
                <a:latin typeface="Times New Roman" charset="0"/>
                <a:ea typeface="Times New Roman" charset="0"/>
                <a:cs typeface="Times New Roman" charset="0"/>
              </a:rPr>
              <a:t>”</a:t>
            </a:r>
          </a:p>
        </p:txBody>
      </p:sp>
    </p:spTree>
    <p:extLst>
      <p:ext uri="{BB962C8B-B14F-4D97-AF65-F5344CB8AC3E}">
        <p14:creationId xmlns:p14="http://schemas.microsoft.com/office/powerpoint/2010/main" val="143512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45816</TotalTime>
  <Words>208</Words>
  <Application>Microsoft Macintosh PowerPoint</Application>
  <PresentationFormat>On-screen Show (16:10)</PresentationFormat>
  <Paragraphs>45</Paragraphs>
  <Slides>7</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0</vt:i4>
      </vt:variant>
      <vt:variant>
        <vt:lpstr>Slide Titles</vt:lpstr>
      </vt:variant>
      <vt:variant>
        <vt:i4>7</vt:i4>
      </vt:variant>
    </vt:vector>
  </HeadingPairs>
  <TitlesOfParts>
    <vt:vector size="12" baseType="lpstr">
      <vt:lpstr>Arial</vt:lpstr>
      <vt:lpstr>Calibri</vt:lpstr>
      <vt:lpstr>Comic Sans MS</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 Queensland</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 Brumpton</dc:creator>
  <cp:lastModifiedBy>Michael Brumpton</cp:lastModifiedBy>
  <cp:revision>587</cp:revision>
  <cp:lastPrinted>2017-05-03T07:05:53Z</cp:lastPrinted>
  <dcterms:created xsi:type="dcterms:W3CDTF">2016-11-04T06:28:01Z</dcterms:created>
  <dcterms:modified xsi:type="dcterms:W3CDTF">2017-05-07T00:13:07Z</dcterms:modified>
</cp:coreProperties>
</file>